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3" r:id="rId2"/>
    <p:sldId id="304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49" r:id="rId36"/>
    <p:sldId id="32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047" y="291355"/>
            <a:ext cx="11107271" cy="784410"/>
          </a:xfrm>
        </p:spPr>
        <p:txBody>
          <a:bodyPr/>
          <a:lstStyle/>
          <a:p>
            <a:r>
              <a:rPr lang="en-US" sz="3600" dirty="0"/>
              <a:t>1</a:t>
            </a:r>
            <a:r>
              <a:rPr lang="en-US" sz="3600" dirty="0" smtClean="0"/>
              <a:t>. </a:t>
            </a:r>
            <a:r>
              <a:rPr lang="ru-RU" sz="3600" dirty="0"/>
              <a:t>Введение в </a:t>
            </a:r>
            <a:r>
              <a:rPr lang="en-US" sz="3600" dirty="0"/>
              <a:t>WCF</a:t>
            </a:r>
            <a:endParaRPr lang="uk-UA" sz="36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79647" y="1196789"/>
            <a:ext cx="10232070" cy="502276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ru-RU" dirty="0" smtClean="0"/>
              <a:t>Введение</a:t>
            </a:r>
          </a:p>
          <a:p>
            <a:pPr marL="457200" indent="-457200">
              <a:buAutoNum type="arabicPeriod"/>
            </a:pPr>
            <a:r>
              <a:rPr lang="ru-RU" dirty="0" smtClean="0"/>
              <a:t>Пример распределенного приложения</a:t>
            </a:r>
          </a:p>
          <a:p>
            <a:pPr marL="457200" indent="-457200">
              <a:buAutoNum type="arabicPeriod"/>
            </a:pPr>
            <a:r>
              <a:rPr lang="ru-RU" dirty="0" smtClean="0"/>
              <a:t>Случайная архитектура</a:t>
            </a:r>
          </a:p>
          <a:p>
            <a:pPr marL="457200" indent="-457200">
              <a:buAutoNum type="arabicPeriod"/>
            </a:pPr>
            <a:r>
              <a:rPr lang="ru-RU" dirty="0" smtClean="0"/>
              <a:t>Универсальное требование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SOA - Service Oriented Architecture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ru-RU" dirty="0" smtClean="0"/>
              <a:t>Принципы </a:t>
            </a:r>
            <a:r>
              <a:rPr lang="en-US" dirty="0" smtClean="0"/>
              <a:t>SOA</a:t>
            </a:r>
          </a:p>
          <a:p>
            <a:pPr marL="457200" indent="-457200">
              <a:buAutoNum type="arabicPeriod"/>
            </a:pPr>
            <a:r>
              <a:rPr lang="ru-RU" dirty="0"/>
              <a:t>Место слоя сервисов в общей </a:t>
            </a:r>
            <a:r>
              <a:rPr lang="ru-RU" dirty="0" smtClean="0"/>
              <a:t>архитектуре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Сообщения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 err="1"/>
              <a:t>Конфликты</a:t>
            </a:r>
            <a:r>
              <a:rPr lang="uk-UA" dirty="0"/>
              <a:t> </a:t>
            </a:r>
            <a:r>
              <a:rPr lang="uk-UA" dirty="0" err="1"/>
              <a:t>форматов</a:t>
            </a:r>
            <a:r>
              <a:rPr lang="uk-UA" dirty="0"/>
              <a:t> </a:t>
            </a:r>
            <a:r>
              <a:rPr lang="uk-UA" dirty="0" err="1"/>
              <a:t>сообщений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Совмесн</a:t>
            </a:r>
            <a:r>
              <a:rPr lang="ru-RU" dirty="0" err="1" smtClean="0"/>
              <a:t>ый</a:t>
            </a:r>
            <a:r>
              <a:rPr lang="ru-RU" dirty="0" smtClean="0"/>
              <a:t> стандарт обмена сообщениями</a:t>
            </a:r>
          </a:p>
          <a:p>
            <a:pPr marL="457200" indent="-457200">
              <a:buAutoNum type="arabicPeriod"/>
            </a:pPr>
            <a:r>
              <a:rPr lang="ru-RU" dirty="0" smtClean="0"/>
              <a:t>Общая архитектура </a:t>
            </a:r>
            <a:r>
              <a:rPr lang="en-US" dirty="0" smtClean="0"/>
              <a:t>WCF</a:t>
            </a:r>
            <a:endParaRPr lang="uk-UA" dirty="0" smtClean="0"/>
          </a:p>
          <a:p>
            <a:pPr marL="457200" indent="-457200">
              <a:buAutoNum type="arabicPeriod"/>
            </a:pP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 smtClean="0"/>
              <a:t>функци</a:t>
            </a:r>
            <a:r>
              <a:rPr lang="uk-UA" dirty="0" err="1"/>
              <a:t>о</a:t>
            </a:r>
            <a:r>
              <a:rPr lang="uk-UA" dirty="0" err="1" smtClean="0"/>
              <a:t>нальноти</a:t>
            </a:r>
            <a:r>
              <a:rPr lang="uk-UA" dirty="0" smtClean="0"/>
              <a:t> в </a:t>
            </a:r>
            <a:r>
              <a:rPr lang="en-US" dirty="0" smtClean="0"/>
              <a:t>WCF</a:t>
            </a:r>
            <a:endParaRPr lang="ru-RU" dirty="0" smtClean="0"/>
          </a:p>
          <a:p>
            <a:pPr marL="457200" indent="-457200">
              <a:buAutoNum type="arabicPeriod"/>
            </a:pPr>
            <a:r>
              <a:rPr lang="ru-RU" dirty="0" smtClean="0"/>
              <a:t>Домашнее задание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9.Конфликты </a:t>
            </a:r>
            <a:r>
              <a:rPr lang="uk-UA" dirty="0" err="1"/>
              <a:t>форматов</a:t>
            </a:r>
            <a:r>
              <a:rPr lang="uk-UA" dirty="0"/>
              <a:t> </a:t>
            </a:r>
            <a:r>
              <a:rPr lang="uk-UA" dirty="0" err="1"/>
              <a:t>сообщений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0106" t="22138" r="23969" b="7874"/>
          <a:stretch/>
        </p:blipFill>
        <p:spPr>
          <a:xfrm>
            <a:off x="1030514" y="986971"/>
            <a:ext cx="9042400" cy="573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10. </a:t>
            </a:r>
            <a:r>
              <a:rPr lang="uk-UA" dirty="0" err="1" smtClean="0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015" t="18594" r="8096" b="7342"/>
          <a:stretch/>
        </p:blipFill>
        <p:spPr>
          <a:xfrm>
            <a:off x="210524" y="957943"/>
            <a:ext cx="12191999" cy="60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23122" t="20188" r="28412" b="6811"/>
          <a:stretch/>
        </p:blipFill>
        <p:spPr>
          <a:xfrm>
            <a:off x="5130448" y="1248228"/>
            <a:ext cx="5711723" cy="5138057"/>
          </a:xfrm>
          <a:prstGeom prst="rect">
            <a:avLst/>
          </a:prstGeom>
        </p:spPr>
      </p:pic>
      <p:sp>
        <p:nvSpPr>
          <p:cNvPr id="7" name="Объект 2"/>
          <p:cNvSpPr>
            <a:spLocks noGrp="1"/>
          </p:cNvSpPr>
          <p:nvPr>
            <p:ph idx="1"/>
          </p:nvPr>
        </p:nvSpPr>
        <p:spPr>
          <a:xfrm>
            <a:off x="619217" y="1821966"/>
            <a:ext cx="4272097" cy="3341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Такой формат понимают все сервисы всех поставщиков технологий и программного обеспечения</a:t>
            </a:r>
          </a:p>
        </p:txBody>
      </p:sp>
    </p:spTree>
    <p:extLst>
      <p:ext uri="{BB962C8B-B14F-4D97-AF65-F5344CB8AC3E}">
        <p14:creationId xmlns:p14="http://schemas.microsoft.com/office/powerpoint/2010/main" val="412634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7" y="1517166"/>
            <a:ext cx="10513240" cy="1546841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uk-UA" sz="2400" b="1" dirty="0" err="1"/>
              <a:t>Сервис</a:t>
            </a:r>
            <a:r>
              <a:rPr lang="uk-UA" sz="2400" b="1" dirty="0"/>
              <a:t> (Служба</a:t>
            </a:r>
            <a:r>
              <a:rPr lang="uk-UA" sz="2400" b="1" dirty="0" smtClean="0"/>
              <a:t>)</a:t>
            </a:r>
          </a:p>
          <a:p>
            <a:pPr marL="0" indent="0">
              <a:buNone/>
            </a:pPr>
            <a:r>
              <a:rPr lang="ru-RU" sz="2400" dirty="0"/>
              <a:t>Функциональный модуль, доступный для обращения к нему из других модулей. </a:t>
            </a:r>
            <a:r>
              <a:rPr lang="ru-RU" sz="2400" dirty="0" smtClean="0"/>
              <a:t>Пример хоста. </a:t>
            </a:r>
            <a:r>
              <a:rPr lang="en-US" sz="2400" dirty="0" smtClean="0"/>
              <a:t>Core – </a:t>
            </a:r>
            <a:r>
              <a:rPr lang="uk-UA" sz="2400" dirty="0" smtClean="0"/>
              <a:t>сама </a:t>
            </a:r>
            <a:r>
              <a:rPr lang="uk-UA" sz="2400" dirty="0" err="1" smtClean="0"/>
              <a:t>логика</a:t>
            </a:r>
            <a:r>
              <a:rPr lang="uk-UA" sz="2400" dirty="0" smtClean="0"/>
              <a:t>, </a:t>
            </a:r>
            <a:r>
              <a:rPr lang="en-US" sz="2400" dirty="0" smtClean="0"/>
              <a:t>Address – </a:t>
            </a:r>
            <a:r>
              <a:rPr lang="uk-UA" sz="2400" dirty="0" smtClean="0"/>
              <a:t>адреса, </a:t>
            </a:r>
            <a:r>
              <a:rPr lang="en-US" sz="2400" dirty="0" smtClean="0"/>
              <a:t>Binding – </a:t>
            </a:r>
            <a:r>
              <a:rPr lang="uk-UA" sz="2400" dirty="0" err="1" smtClean="0"/>
              <a:t>как</a:t>
            </a:r>
            <a:r>
              <a:rPr lang="uk-UA" sz="2400" dirty="0" smtClean="0"/>
              <a:t> будем </a:t>
            </a:r>
            <a:r>
              <a:rPr lang="uk-UA" sz="2400" dirty="0" err="1" smtClean="0"/>
              <a:t>обащатся</a:t>
            </a:r>
            <a:r>
              <a:rPr lang="uk-UA" sz="2400" dirty="0" smtClean="0"/>
              <a:t>, на </a:t>
            </a:r>
            <a:r>
              <a:rPr lang="uk-UA" sz="2400" dirty="0" err="1" smtClean="0"/>
              <a:t>каком</a:t>
            </a:r>
            <a:r>
              <a:rPr lang="uk-UA" sz="2400" dirty="0" smtClean="0"/>
              <a:t> </a:t>
            </a:r>
            <a:r>
              <a:rPr lang="uk-UA" sz="2400" dirty="0" err="1" smtClean="0"/>
              <a:t>яз</a:t>
            </a:r>
            <a:r>
              <a:rPr lang="ru-RU" sz="2400" dirty="0" err="1" smtClean="0"/>
              <a:t>ыке</a:t>
            </a:r>
            <a:r>
              <a:rPr lang="ru-RU" sz="2400" dirty="0" smtClean="0"/>
              <a:t>, будет происходить шифрование</a:t>
            </a:r>
            <a:r>
              <a:rPr lang="en-US" sz="2400" dirty="0" smtClean="0"/>
              <a:t>, </a:t>
            </a:r>
            <a:r>
              <a:rPr lang="en-US" sz="2400" dirty="0" smtClean="0"/>
              <a:t>Contract – </a:t>
            </a:r>
            <a:r>
              <a:rPr lang="uk-UA" sz="2400" dirty="0" err="1" smtClean="0"/>
              <a:t>интерфейс</a:t>
            </a:r>
            <a:r>
              <a:rPr lang="uk-UA" sz="2400" dirty="0" smtClean="0"/>
              <a:t>, </a:t>
            </a:r>
            <a:r>
              <a:rPr lang="uk-UA" sz="2400" dirty="0" err="1" smtClean="0"/>
              <a:t>логика</a:t>
            </a:r>
            <a:r>
              <a:rPr lang="uk-UA" sz="2400" dirty="0" smtClean="0"/>
              <a:t> </a:t>
            </a:r>
            <a:r>
              <a:rPr lang="uk-UA" sz="2400" dirty="0" err="1" smtClean="0"/>
              <a:t>должна</a:t>
            </a:r>
            <a:r>
              <a:rPr lang="uk-UA" sz="2400" dirty="0" smtClean="0"/>
              <a:t> </a:t>
            </a:r>
            <a:r>
              <a:rPr lang="uk-UA" sz="2400" dirty="0" err="1" smtClean="0"/>
              <a:t>реализов</a:t>
            </a:r>
            <a:r>
              <a:rPr lang="ru-RU" sz="2400" dirty="0" err="1" smtClean="0"/>
              <a:t>ывать</a:t>
            </a:r>
            <a:r>
              <a:rPr lang="ru-RU" sz="2400" dirty="0" smtClean="0"/>
              <a:t> интерфейс.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3704" t="36312" r="20053" b="15315"/>
          <a:stretch/>
        </p:blipFill>
        <p:spPr>
          <a:xfrm>
            <a:off x="1332865" y="3064007"/>
            <a:ext cx="9085943" cy="39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7" y="1517167"/>
            <a:ext cx="10513240" cy="5402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b="1" dirty="0"/>
              <a:t>Варианты физических частей архитектуры </a:t>
            </a:r>
            <a:r>
              <a:rPr lang="ru-RU" b="1" dirty="0" smtClean="0"/>
              <a:t>сервиса</a:t>
            </a:r>
            <a:endParaRPr lang="uk-UA" sz="2400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556" t="34077" r="16601" b="5349"/>
          <a:stretch/>
        </p:blipFill>
        <p:spPr>
          <a:xfrm>
            <a:off x="3920566" y="2057401"/>
            <a:ext cx="8271434" cy="4410635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210524" y="3628355"/>
            <a:ext cx="3630706" cy="2839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uk-UA" sz="2400" b="1" dirty="0" smtClean="0"/>
              <a:t>Брокер – </a:t>
            </a:r>
            <a:r>
              <a:rPr lang="uk-UA" sz="2400" dirty="0" err="1" smtClean="0"/>
              <a:t>гибридн</a:t>
            </a:r>
            <a:r>
              <a:rPr lang="ru-RU" sz="2400" dirty="0" err="1" smtClean="0"/>
              <a:t>ые</a:t>
            </a:r>
            <a:r>
              <a:rPr lang="ru-RU" sz="2400" dirty="0" smtClean="0"/>
              <a:t> сервисы (</a:t>
            </a:r>
            <a:r>
              <a:rPr lang="ru-RU" sz="2400" dirty="0" err="1" smtClean="0"/>
              <a:t>совмесные</a:t>
            </a:r>
            <a:r>
              <a:rPr lang="ru-RU" sz="2400" dirty="0" smtClean="0"/>
              <a:t> сервисы) он является </a:t>
            </a:r>
            <a:r>
              <a:rPr lang="en-US" sz="2400" b="1" dirty="0" smtClean="0"/>
              <a:t>Service provider &amp;consumer</a:t>
            </a:r>
          </a:p>
          <a:p>
            <a:pPr marL="0" indent="0" algn="ctr">
              <a:buFont typeface="Wingdings 3" charset="2"/>
              <a:buNone/>
            </a:pPr>
            <a:r>
              <a:rPr lang="ru-RU" sz="2400" b="1" dirty="0" smtClean="0"/>
              <a:t>Брокер – </a:t>
            </a:r>
            <a:r>
              <a:rPr lang="ru-RU" sz="2400" dirty="0" err="1" smtClean="0"/>
              <a:t>балансировщик</a:t>
            </a:r>
            <a:r>
              <a:rPr lang="ru-RU" sz="2400" dirty="0" smtClean="0"/>
              <a:t> нагрузки</a:t>
            </a:r>
          </a:p>
        </p:txBody>
      </p:sp>
    </p:spTree>
    <p:extLst>
      <p:ext uri="{BB962C8B-B14F-4D97-AF65-F5344CB8AC3E}">
        <p14:creationId xmlns:p14="http://schemas.microsoft.com/office/powerpoint/2010/main" val="81278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7" y="1517166"/>
            <a:ext cx="10513240" cy="154684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b="1" dirty="0" err="1"/>
              <a:t>Конечная</a:t>
            </a:r>
            <a:r>
              <a:rPr lang="uk-UA" b="1" dirty="0"/>
              <a:t> точка (</a:t>
            </a:r>
            <a:r>
              <a:rPr lang="en-US" b="1" dirty="0"/>
              <a:t>Endpoint</a:t>
            </a:r>
            <a:r>
              <a:rPr lang="en-US" b="1" dirty="0" smtClean="0"/>
              <a:t>)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7320" t="36047" r="34150" b="3708"/>
          <a:stretch/>
        </p:blipFill>
        <p:spPr>
          <a:xfrm>
            <a:off x="1638788" y="2124635"/>
            <a:ext cx="7349789" cy="451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</a:t>
            </a:r>
            <a:r>
              <a:rPr lang="ru-RU" dirty="0" smtClean="0"/>
              <a:t>сообщениями</a:t>
            </a: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7" y="1517167"/>
            <a:ext cx="10513240" cy="419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/>
              <a:t>Source </a:t>
            </a:r>
            <a:r>
              <a:rPr lang="en-US" b="1" dirty="0" smtClean="0"/>
              <a:t>code</a:t>
            </a:r>
            <a:endParaRPr lang="ru-RU" b="1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0751" t="38255" r="16602" b="14542"/>
          <a:stretch/>
        </p:blipFill>
        <p:spPr>
          <a:xfrm>
            <a:off x="770363" y="2344272"/>
            <a:ext cx="10210947" cy="39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8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19217" y="1109272"/>
            <a:ext cx="10513240" cy="10781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 smtClean="0"/>
              <a:t>Hello WCF</a:t>
            </a:r>
          </a:p>
          <a:p>
            <a:pPr marL="0" indent="0">
              <a:buNone/>
            </a:pPr>
            <a:r>
              <a:rPr lang="en-US" sz="2400" b="1" dirty="0" smtClean="0"/>
              <a:t>Service provider – </a:t>
            </a:r>
            <a:r>
              <a:rPr lang="ru-RU" sz="2400" dirty="0" err="1" smtClean="0"/>
              <a:t>обьектно</a:t>
            </a:r>
            <a:r>
              <a:rPr lang="ru-RU" sz="2400" dirty="0" smtClean="0"/>
              <a:t>-ориентированный хост. Азбука </a:t>
            </a:r>
            <a:r>
              <a:rPr lang="en-US" sz="2400" dirty="0" smtClean="0"/>
              <a:t>ABC</a:t>
            </a:r>
            <a:endParaRPr lang="uk-UA" sz="2400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301" t="23967" r="6601" b="7976"/>
          <a:stretch/>
        </p:blipFill>
        <p:spPr>
          <a:xfrm>
            <a:off x="619217" y="2021715"/>
            <a:ext cx="10690412" cy="482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811" t="15198" r="4346" b="27510"/>
          <a:stretch/>
        </p:blipFill>
        <p:spPr>
          <a:xfrm>
            <a:off x="210524" y="1730610"/>
            <a:ext cx="11649782" cy="42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9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517" t="26197" r="11699" b="16183"/>
          <a:stretch/>
        </p:blipFill>
        <p:spPr>
          <a:xfrm>
            <a:off x="533253" y="2057400"/>
            <a:ext cx="11028698" cy="44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 smtClean="0"/>
              <a:t>1. </a:t>
            </a:r>
            <a:r>
              <a:rPr lang="ru-RU" dirty="0"/>
              <a:t>Введение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5531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1" dirty="0"/>
              <a:t>WCF</a:t>
            </a:r>
            <a:r>
              <a:rPr lang="ru-RU" sz="2400" dirty="0"/>
              <a:t> – это технология, предназначенная для проектирования, построения, сопровождения и модификации распределенных приложений. 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Программный </a:t>
            </a:r>
            <a:r>
              <a:rPr lang="en-US" sz="2400" dirty="0"/>
              <a:t>Framework </a:t>
            </a:r>
            <a:r>
              <a:rPr lang="ru-RU" sz="2400" dirty="0" smtClean="0"/>
              <a:t>который используется для обмена данными между приложениями, этот </a:t>
            </a:r>
            <a:r>
              <a:rPr lang="en-US" sz="2400" dirty="0"/>
              <a:t>Framework </a:t>
            </a:r>
            <a:r>
              <a:rPr lang="ru-RU" sz="2400" dirty="0" smtClean="0"/>
              <a:t>входит в состав </a:t>
            </a:r>
            <a:r>
              <a:rPr lang="en-US" sz="2400" dirty="0" smtClean="0"/>
              <a:t>.NET Framework.</a:t>
            </a:r>
          </a:p>
          <a:p>
            <a:pPr marL="0" indent="0">
              <a:buNone/>
            </a:pPr>
            <a:r>
              <a:rPr lang="uk-UA" sz="2400" dirty="0" smtClean="0"/>
              <a:t>По </a:t>
            </a:r>
            <a:r>
              <a:rPr lang="uk-UA" sz="2400" dirty="0" err="1" smtClean="0"/>
              <a:t>сути</a:t>
            </a:r>
            <a:r>
              <a:rPr lang="uk-UA" sz="2400" dirty="0" smtClean="0"/>
              <a:t> </a:t>
            </a:r>
            <a:r>
              <a:rPr lang="en-US" sz="2400" dirty="0" smtClean="0"/>
              <a:t>WCF </a:t>
            </a:r>
            <a:r>
              <a:rPr lang="ru-RU" sz="2400" dirty="0" smtClean="0"/>
              <a:t>это множество классов входящий в состав </a:t>
            </a:r>
            <a:r>
              <a:rPr lang="en-US" sz="2400" dirty="0" smtClean="0"/>
              <a:t>.NET Framework. </a:t>
            </a:r>
            <a:r>
              <a:rPr lang="ru-RU" sz="2400" dirty="0" smtClean="0"/>
              <a:t>Эти классы позволяют создавать сервис-ориентированы приложения. Позволяет быстро разрабатывать сервис ориентированное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181882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947" t="19595" r="2288" b="7519"/>
          <a:stretch/>
        </p:blipFill>
        <p:spPr>
          <a:xfrm>
            <a:off x="620700" y="1717636"/>
            <a:ext cx="11013142" cy="49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88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7988" r="2091" b="6334"/>
          <a:stretch/>
        </p:blipFill>
        <p:spPr>
          <a:xfrm>
            <a:off x="596153" y="1573305"/>
            <a:ext cx="10836521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5164" t="17498" r="17484" b="17332"/>
          <a:stretch/>
        </p:blipFill>
        <p:spPr>
          <a:xfrm>
            <a:off x="2111188" y="1519517"/>
            <a:ext cx="9238129" cy="53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15362" r="12582" b="24227"/>
          <a:stretch/>
        </p:blipFill>
        <p:spPr>
          <a:xfrm>
            <a:off x="416859" y="1815353"/>
            <a:ext cx="11306063" cy="466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uk-UA" dirty="0"/>
              <a:t>10. </a:t>
            </a:r>
            <a:r>
              <a:rPr lang="uk-UA" dirty="0" err="1"/>
              <a:t>Совмесн</a:t>
            </a:r>
            <a:r>
              <a:rPr lang="ru-RU" dirty="0" err="1"/>
              <a:t>ый</a:t>
            </a:r>
            <a:r>
              <a:rPr lang="ru-RU" dirty="0"/>
              <a:t> стандарт обмена сообщениями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849" t="15362" r="11896" b="11587"/>
          <a:stretch/>
        </p:blipFill>
        <p:spPr>
          <a:xfrm>
            <a:off x="1842248" y="1506072"/>
            <a:ext cx="10246660" cy="5123330"/>
          </a:xfrm>
          <a:prstGeom prst="rect">
            <a:avLst/>
          </a:prstGeom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210524" y="3628355"/>
            <a:ext cx="1631724" cy="249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b="1" dirty="0"/>
              <a:t>c</a:t>
            </a:r>
            <a:r>
              <a:rPr lang="en-US" b="1" dirty="0" smtClean="0"/>
              <a:t>hannel – </a:t>
            </a:r>
            <a:r>
              <a:rPr lang="uk-UA" b="1" dirty="0" err="1" smtClean="0"/>
              <a:t>реализуе</a:t>
            </a:r>
            <a:r>
              <a:rPr lang="uk-UA" b="1" dirty="0" smtClean="0"/>
              <a:t> </a:t>
            </a:r>
            <a:r>
              <a:rPr lang="uk-UA" b="1" dirty="0" err="1" smtClean="0"/>
              <a:t>паттерн</a:t>
            </a:r>
            <a:r>
              <a:rPr lang="uk-UA" b="1" dirty="0" smtClean="0"/>
              <a:t> </a:t>
            </a:r>
            <a:r>
              <a:rPr lang="en-US" b="1" dirty="0" smtClean="0"/>
              <a:t>Proxy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4383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11. </a:t>
            </a:r>
            <a:r>
              <a:rPr lang="ru-RU" dirty="0" smtClean="0"/>
              <a:t>Общая </a:t>
            </a:r>
            <a:r>
              <a:rPr lang="ru-RU" dirty="0"/>
              <a:t>архитектура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4491" t="24402" r="943" b="6174"/>
          <a:stretch/>
        </p:blipFill>
        <p:spPr>
          <a:xfrm>
            <a:off x="551329" y="1640542"/>
            <a:ext cx="10963671" cy="428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6869" t="11215" r="12932" b="6367"/>
          <a:stretch/>
        </p:blipFill>
        <p:spPr>
          <a:xfrm>
            <a:off x="1757081" y="1021976"/>
            <a:ext cx="1043491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0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5550" t="12379" r="7454" b="18584"/>
          <a:stretch/>
        </p:blipFill>
        <p:spPr>
          <a:xfrm>
            <a:off x="1922929" y="1199966"/>
            <a:ext cx="10269071" cy="49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0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030" t="12379" r="10761" b="6561"/>
          <a:stretch/>
        </p:blipFill>
        <p:spPr>
          <a:xfrm>
            <a:off x="1990163" y="992389"/>
            <a:ext cx="9668437" cy="58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458" t="6561" r="11588" b="26147"/>
          <a:stretch/>
        </p:blipFill>
        <p:spPr>
          <a:xfrm>
            <a:off x="282389" y="1627095"/>
            <a:ext cx="11748247" cy="495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03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1757358" cy="912443"/>
          </a:xfrm>
        </p:spPr>
        <p:txBody>
          <a:bodyPr/>
          <a:lstStyle/>
          <a:p>
            <a:r>
              <a:rPr lang="ru-RU" dirty="0" smtClean="0"/>
              <a:t>2. Пример </a:t>
            </a:r>
            <a:r>
              <a:rPr lang="ru-RU" dirty="0"/>
              <a:t>распределенного приложения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8341" t="16451" r="19960" b="11021"/>
          <a:stretch/>
        </p:blipFill>
        <p:spPr>
          <a:xfrm>
            <a:off x="3160058" y="1109272"/>
            <a:ext cx="9130554" cy="57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525" t="6173" r="1357" b="30026"/>
          <a:stretch/>
        </p:blipFill>
        <p:spPr>
          <a:xfrm>
            <a:off x="40341" y="1922929"/>
            <a:ext cx="12115801" cy="442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250" t="8306" r="9315" b="9858"/>
          <a:stretch/>
        </p:blipFill>
        <p:spPr>
          <a:xfrm>
            <a:off x="1344706" y="1585577"/>
            <a:ext cx="10381129" cy="51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4491" t="18003" r="4664" b="4622"/>
          <a:stretch/>
        </p:blipFill>
        <p:spPr>
          <a:xfrm>
            <a:off x="201705" y="1398493"/>
            <a:ext cx="11819965" cy="536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6273" t="11797" r="5903" b="11215"/>
          <a:stretch/>
        </p:blipFill>
        <p:spPr>
          <a:xfrm>
            <a:off x="1828800" y="1199967"/>
            <a:ext cx="10125635" cy="53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6352" t="18196" r="24507" b="13736"/>
          <a:stretch/>
        </p:blipFill>
        <p:spPr>
          <a:xfrm>
            <a:off x="1801906" y="1653988"/>
            <a:ext cx="8996082" cy="471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6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753" y="287524"/>
            <a:ext cx="10206318" cy="912443"/>
          </a:xfrm>
        </p:spPr>
        <p:txBody>
          <a:bodyPr/>
          <a:lstStyle/>
          <a:p>
            <a:r>
              <a:rPr lang="uk-UA" dirty="0" smtClean="0"/>
              <a:t>12. </a:t>
            </a:r>
            <a:r>
              <a:rPr lang="uk-UA" dirty="0" err="1" smtClean="0"/>
              <a:t>Категории</a:t>
            </a:r>
            <a:r>
              <a:rPr lang="uk-UA" dirty="0" smtClean="0"/>
              <a:t> </a:t>
            </a:r>
            <a:r>
              <a:rPr lang="uk-UA" dirty="0" err="1"/>
              <a:t>функциональноти</a:t>
            </a:r>
            <a:r>
              <a:rPr lang="uk-UA" dirty="0"/>
              <a:t> в </a:t>
            </a:r>
            <a:r>
              <a:rPr lang="en-US" dirty="0"/>
              <a:t>WCF</a:t>
            </a:r>
            <a:r>
              <a:rPr lang="ru-RU" dirty="0"/>
              <a:t/>
            </a:r>
            <a:br>
              <a:rPr lang="ru-RU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628" t="15482" r="12519" b="12572"/>
          <a:stretch/>
        </p:blipFill>
        <p:spPr>
          <a:xfrm>
            <a:off x="874058" y="1613648"/>
            <a:ext cx="10650071" cy="498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5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13. Домашнее </a:t>
            </a:r>
            <a:r>
              <a:rPr lang="ru-RU" dirty="0"/>
              <a:t>задание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1"/>
            <a:ext cx="10609077" cy="3018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Переделать сервис таким, образом, чтобы не дублировать интерфейс </a:t>
            </a:r>
            <a:r>
              <a:rPr lang="en-US" sz="2400" dirty="0" smtClean="0"/>
              <a:t>Contract</a:t>
            </a:r>
            <a:r>
              <a:rPr lang="ru-RU" sz="2400" dirty="0" smtClean="0"/>
              <a:t>, а он </a:t>
            </a:r>
            <a:r>
              <a:rPr lang="uk-UA" sz="2400" dirty="0" err="1" smtClean="0"/>
              <a:t>подключался</a:t>
            </a:r>
            <a:r>
              <a:rPr lang="uk-UA" sz="2400" dirty="0" smtClean="0"/>
              <a:t> із </a:t>
            </a:r>
            <a:r>
              <a:rPr lang="uk-UA" sz="2400" dirty="0" err="1" smtClean="0"/>
              <a:t>отдельной</a:t>
            </a:r>
            <a:r>
              <a:rPr lang="uk-UA" sz="2400" dirty="0" smtClean="0"/>
              <a:t> </a:t>
            </a:r>
            <a:r>
              <a:rPr lang="uk-UA" sz="2400" dirty="0" err="1" smtClean="0"/>
              <a:t>библиотеки</a:t>
            </a:r>
            <a:r>
              <a:rPr lang="uk-UA" sz="2400" dirty="0" smtClean="0"/>
              <a:t>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23742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 smtClean="0"/>
              <a:t>3.Случайная </a:t>
            </a:r>
            <a:r>
              <a:rPr lang="ru-RU" dirty="0"/>
              <a:t>архитектура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2"/>
            <a:ext cx="10609077" cy="55313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Корпоративные информационные системы часто состоят из набора </a:t>
            </a:r>
            <a:r>
              <a:rPr lang="ru-RU" sz="2400" dirty="0" err="1" smtClean="0"/>
              <a:t>несвязаных</a:t>
            </a:r>
            <a:r>
              <a:rPr lang="ru-RU" sz="2400" dirty="0" smtClean="0"/>
              <a:t> друг с другом приложений  </a:t>
            </a:r>
          </a:p>
          <a:p>
            <a:endParaRPr lang="ru-RU" sz="2400" dirty="0" smtClean="0"/>
          </a:p>
          <a:p>
            <a:pPr marL="0" indent="0">
              <a:buNone/>
            </a:pPr>
            <a:endParaRPr lang="ru-RU" sz="2400" dirty="0" smtClean="0"/>
          </a:p>
          <a:p>
            <a:endParaRPr lang="ru-RU" sz="2400" dirty="0" smtClean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0175" t="31577" r="25231" b="3653"/>
          <a:stretch/>
        </p:blipFill>
        <p:spPr>
          <a:xfrm>
            <a:off x="833717" y="2021715"/>
            <a:ext cx="8955742" cy="47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8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ru-RU" dirty="0"/>
              <a:t>4. </a:t>
            </a:r>
            <a:r>
              <a:rPr lang="ru-RU"/>
              <a:t>Универсальное требование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6111" y="1109271"/>
            <a:ext cx="10609077" cy="32744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uk-UA" sz="2400" dirty="0" err="1" smtClean="0"/>
              <a:t>Нужно</a:t>
            </a:r>
            <a:r>
              <a:rPr lang="uk-UA" sz="2400" dirty="0" smtClean="0"/>
              <a:t> </a:t>
            </a:r>
            <a:r>
              <a:rPr lang="uk-UA" sz="2400" dirty="0" err="1" smtClean="0"/>
              <a:t>чтоб</a:t>
            </a:r>
            <a:r>
              <a:rPr lang="ru-RU" sz="2400" dirty="0" smtClean="0"/>
              <a:t>ы в приложении </a:t>
            </a:r>
            <a:r>
              <a:rPr lang="ru-RU" sz="2400" b="1" dirty="0" smtClean="0"/>
              <a:t>А</a:t>
            </a:r>
            <a:r>
              <a:rPr lang="ru-RU" sz="2400" dirty="0" smtClean="0"/>
              <a:t> были данные из приложение </a:t>
            </a:r>
            <a:r>
              <a:rPr lang="ru-RU" sz="2400" b="1" dirty="0" smtClean="0"/>
              <a:t>В</a:t>
            </a:r>
          </a:p>
          <a:p>
            <a:pPr marL="0" indent="0" algn="ctr">
              <a:buNone/>
            </a:pPr>
            <a:r>
              <a:rPr lang="ru-RU" sz="2400" b="1" dirty="0" smtClean="0"/>
              <a:t>Такого рода требование называют - СВЯЗАННОСТЬЮ</a:t>
            </a:r>
            <a:endParaRPr lang="ru-RU" sz="2400" b="1" dirty="0"/>
          </a:p>
          <a:p>
            <a:pPr marL="0" indent="0">
              <a:buNone/>
            </a:pPr>
            <a:r>
              <a:rPr lang="ru-RU" sz="2400" dirty="0" smtClean="0"/>
              <a:t>Связанности бывают </a:t>
            </a:r>
            <a:r>
              <a:rPr lang="ru-RU" sz="2400" dirty="0" err="1" smtClean="0"/>
              <a:t>двох</a:t>
            </a:r>
            <a:r>
              <a:rPr lang="ru-RU" sz="2400" dirty="0" smtClean="0"/>
              <a:t> видов:</a:t>
            </a:r>
          </a:p>
          <a:p>
            <a:pPr marL="0" indent="0">
              <a:buNone/>
            </a:pPr>
            <a:r>
              <a:rPr lang="ru-RU" sz="2400" dirty="0" smtClean="0"/>
              <a:t>Приложение с приложением. (</a:t>
            </a:r>
            <a:r>
              <a:rPr lang="en-US" sz="2400" dirty="0" smtClean="0"/>
              <a:t>application-to-application)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Приложение с предприятием. (</a:t>
            </a:r>
            <a:r>
              <a:rPr lang="en-US" sz="2400" dirty="0" smtClean="0"/>
              <a:t>application-to-enterprise)</a:t>
            </a: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240597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/>
              <a:t>5. SOA - Service Oriented Architecture</a:t>
            </a: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21061" y="1394084"/>
            <a:ext cx="10609077" cy="32744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 smtClean="0"/>
              <a:t>Сервис-ориентированная </a:t>
            </a:r>
            <a:r>
              <a:rPr lang="ru-RU" sz="2400" dirty="0" err="1" smtClean="0"/>
              <a:t>архитекртура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- Это модульный подход к разработке программного обеспечения, основанный на использовании сервисов (служб) со </a:t>
            </a:r>
            <a:r>
              <a:rPr lang="ru-RU" sz="2400" b="1" dirty="0" smtClean="0"/>
              <a:t>стандартизированным интерфейсами</a:t>
            </a:r>
            <a:r>
              <a:rPr lang="ru-RU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342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6. </a:t>
            </a:r>
            <a:r>
              <a:rPr lang="ru-RU" dirty="0"/>
              <a:t>Принципы </a:t>
            </a:r>
            <a:r>
              <a:rPr lang="en-US" dirty="0"/>
              <a:t>SOA.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646111" y="1109271"/>
            <a:ext cx="10609077" cy="5261549"/>
          </a:xfrm>
        </p:spPr>
        <p:txBody>
          <a:bodyPr>
            <a:normAutofit/>
          </a:bodyPr>
          <a:lstStyle/>
          <a:p>
            <a:r>
              <a:rPr lang="ru-RU" sz="2400" dirty="0"/>
              <a:t>Архитектура, не привязана к определённой технологии. </a:t>
            </a:r>
          </a:p>
          <a:p>
            <a:r>
              <a:rPr lang="ru-RU" sz="2400" dirty="0" smtClean="0"/>
              <a:t>Независимость </a:t>
            </a:r>
            <a:r>
              <a:rPr lang="ru-RU" sz="2400" dirty="0"/>
              <a:t>организации системы от используемой вычислительной платформы (платформ). </a:t>
            </a:r>
          </a:p>
          <a:p>
            <a:r>
              <a:rPr lang="ru-RU" sz="2400" dirty="0" smtClean="0"/>
              <a:t>Независимость </a:t>
            </a:r>
            <a:r>
              <a:rPr lang="ru-RU" sz="2400" dirty="0"/>
              <a:t>организации системы от применяемых языков программирования. </a:t>
            </a:r>
          </a:p>
          <a:p>
            <a:r>
              <a:rPr lang="ru-RU" sz="2400" dirty="0" smtClean="0"/>
              <a:t>Использование </a:t>
            </a:r>
            <a:r>
              <a:rPr lang="ru-RU" sz="2400" dirty="0"/>
              <a:t>сервисов, независимых от конкретных приложений, с единообразными интерфейсами доступа к ним. </a:t>
            </a:r>
          </a:p>
          <a:p>
            <a:r>
              <a:rPr lang="ru-RU" sz="2400" dirty="0" smtClean="0"/>
              <a:t>Организация </a:t>
            </a:r>
            <a:r>
              <a:rPr lang="ru-RU" sz="2400" dirty="0"/>
              <a:t>сервисов как </a:t>
            </a:r>
            <a:r>
              <a:rPr lang="ru-RU" sz="2400" b="1" dirty="0"/>
              <a:t>слабо-связанных</a:t>
            </a:r>
            <a:r>
              <a:rPr lang="ru-RU" sz="2400" dirty="0"/>
              <a:t> компонентов для построения систем. </a:t>
            </a:r>
          </a:p>
          <a:p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42524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7. </a:t>
            </a:r>
            <a:r>
              <a:rPr lang="ru-RU" dirty="0" smtClean="0"/>
              <a:t>Место </a:t>
            </a:r>
            <a:r>
              <a:rPr lang="ru-RU" dirty="0"/>
              <a:t>слоя сервисов в общей архитектуре</a:t>
            </a: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9047" t="7251" r="6643" b="7575"/>
          <a:stretch/>
        </p:blipFill>
        <p:spPr>
          <a:xfrm>
            <a:off x="2218545" y="899792"/>
            <a:ext cx="9668655" cy="590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0524" y="196829"/>
            <a:ext cx="10206318" cy="912443"/>
          </a:xfrm>
        </p:spPr>
        <p:txBody>
          <a:bodyPr/>
          <a:lstStyle/>
          <a:p>
            <a:r>
              <a:rPr lang="en-US" dirty="0" smtClean="0"/>
              <a:t>8. </a:t>
            </a:r>
            <a:r>
              <a:rPr lang="uk-UA" dirty="0" err="1" smtClean="0"/>
              <a:t>Сообщения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uk-UA" dirty="0"/>
          </a:p>
        </p:txBody>
      </p:sp>
      <p:sp>
        <p:nvSpPr>
          <p:cNvPr id="4" name="Объект 2"/>
          <p:cNvSpPr>
            <a:spLocks noGrp="1"/>
          </p:cNvSpPr>
          <p:nvPr>
            <p:ph idx="1"/>
          </p:nvPr>
        </p:nvSpPr>
        <p:spPr>
          <a:xfrm>
            <a:off x="721061" y="1109272"/>
            <a:ext cx="10609077" cy="11894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Сервис-ориентированные приложения </a:t>
            </a:r>
            <a:r>
              <a:rPr lang="ru-RU" sz="2400" dirty="0"/>
              <a:t>– называют приложениями обмена сообщениями.</a:t>
            </a:r>
            <a:endParaRPr lang="ru-RU" sz="2400" dirty="0" smtClean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3862" t="44640" r="19418" b="12304"/>
          <a:stretch/>
        </p:blipFill>
        <p:spPr>
          <a:xfrm>
            <a:off x="401747" y="2021714"/>
            <a:ext cx="11549534" cy="38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9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17463</TotalTime>
  <Words>571</Words>
  <Application>Microsoft Office PowerPoint</Application>
  <PresentationFormat>Широкоэкранный</PresentationFormat>
  <Paragraphs>79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0" baseType="lpstr">
      <vt:lpstr>Arial</vt:lpstr>
      <vt:lpstr>Century Gothic</vt:lpstr>
      <vt:lpstr>Wingdings 3</vt:lpstr>
      <vt:lpstr>Ион</vt:lpstr>
      <vt:lpstr>1. Введение в WCF</vt:lpstr>
      <vt:lpstr>1. Введение  </vt:lpstr>
      <vt:lpstr>2. Пример распределенного приложения </vt:lpstr>
      <vt:lpstr>3.Случайная архитектура  </vt:lpstr>
      <vt:lpstr>4. Универсальное требование </vt:lpstr>
      <vt:lpstr>5. SOA - Service Oriented Architecture</vt:lpstr>
      <vt:lpstr>6. Принципы SOA.  </vt:lpstr>
      <vt:lpstr>7. Место слоя сервисов в общей архитектуре </vt:lpstr>
      <vt:lpstr>8. Сообщения  </vt:lpstr>
      <vt:lpstr>9.Конфликты форматов сообщений </vt:lpstr>
      <vt:lpstr>10. Совмесный стандарт обмена сообщениями  </vt:lpstr>
      <vt:lpstr>10. Совмесный стандарт обмена сообщениями 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10. Совмесный стандарт обмена сообщениями  </vt:lpstr>
      <vt:lpstr>11. Общая архитектура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12. Категории функциональноти в WCF   </vt:lpstr>
      <vt:lpstr>13. Домашнее задание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Стек технології ASP.NET</dc:title>
  <dc:creator>Novak</dc:creator>
  <cp:lastModifiedBy>Novak</cp:lastModifiedBy>
  <cp:revision>422</cp:revision>
  <dcterms:created xsi:type="dcterms:W3CDTF">2015-08-14T20:23:11Z</dcterms:created>
  <dcterms:modified xsi:type="dcterms:W3CDTF">2016-02-06T10:21:23Z</dcterms:modified>
</cp:coreProperties>
</file>